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0" r:id="rId5"/>
    <p:sldId id="261" r:id="rId6"/>
    <p:sldId id="258"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E270E4-EBCC-4A54-8956-9F5582CF9DAF}"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605198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270E4-EBCC-4A54-8956-9F5582CF9DAF}"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3088546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270E4-EBCC-4A54-8956-9F5582CF9DAF}"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1676444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E270E4-EBCC-4A54-8956-9F5582CF9DAF}"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56560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E270E4-EBCC-4A54-8956-9F5582CF9DAF}"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214330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E270E4-EBCC-4A54-8956-9F5582CF9DAF}"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3354164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E270E4-EBCC-4A54-8956-9F5582CF9DAF}" type="datetimeFigureOut">
              <a:rPr lang="en-US" smtClean="0"/>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1461679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E270E4-EBCC-4A54-8956-9F5582CF9DAF}" type="datetimeFigureOut">
              <a:rPr lang="en-US" smtClean="0"/>
              <a:t>9/30/2020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1593043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E270E4-EBCC-4A54-8956-9F5582CF9DAF}" type="datetimeFigureOut">
              <a:rPr lang="en-US" smtClean="0"/>
              <a:t>9/30/2020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351278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270E4-EBCC-4A54-8956-9F5582CF9DAF}"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206439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E270E4-EBCC-4A54-8956-9F5582CF9DAF}"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07C944-0645-4D3B-9829-BEA4C224185C}" type="slidenum">
              <a:rPr lang="en-US" smtClean="0"/>
              <a:t>‹#›</a:t>
            </a:fld>
            <a:endParaRPr lang="en-US"/>
          </a:p>
        </p:txBody>
      </p:sp>
    </p:spTree>
    <p:extLst>
      <p:ext uri="{BB962C8B-B14F-4D97-AF65-F5344CB8AC3E}">
        <p14:creationId xmlns:p14="http://schemas.microsoft.com/office/powerpoint/2010/main" val="23372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E270E4-EBCC-4A54-8956-9F5582CF9DAF}" type="datetimeFigureOut">
              <a:rPr lang="en-US" smtClean="0"/>
              <a:t>9/30/2020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7C944-0645-4D3B-9829-BEA4C224185C}" type="slidenum">
              <a:rPr lang="en-US" smtClean="0"/>
              <a:t>‹#›</a:t>
            </a:fld>
            <a:endParaRPr lang="en-US"/>
          </a:p>
        </p:txBody>
      </p:sp>
    </p:spTree>
    <p:extLst>
      <p:ext uri="{BB962C8B-B14F-4D97-AF65-F5344CB8AC3E}">
        <p14:creationId xmlns:p14="http://schemas.microsoft.com/office/powerpoint/2010/main" val="2073745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1447800"/>
            <a:ext cx="5257800" cy="1508105"/>
          </a:xfrm>
          <a:prstGeom prst="rect">
            <a:avLst/>
          </a:prstGeom>
          <a:noFill/>
        </p:spPr>
        <p:txBody>
          <a:bodyPr wrap="square" rtlCol="0">
            <a:spAutoFit/>
          </a:bodyPr>
          <a:lstStyle/>
          <a:p>
            <a:pPr algn="ctr"/>
            <a:r>
              <a:rPr lang="en-US" sz="3600" b="1" dirty="0" smtClean="0">
                <a:solidFill>
                  <a:srgbClr val="FF0000"/>
                </a:solidFill>
              </a:rPr>
              <a:t>UNIT</a:t>
            </a:r>
            <a:r>
              <a:rPr lang="en-US" sz="2800" b="1" dirty="0" smtClean="0">
                <a:solidFill>
                  <a:srgbClr val="FF0000"/>
                </a:solidFill>
              </a:rPr>
              <a:t> -</a:t>
            </a:r>
            <a:r>
              <a:rPr lang="en-US" sz="3600" b="1" dirty="0" smtClean="0">
                <a:solidFill>
                  <a:srgbClr val="FF0000"/>
                </a:solidFill>
              </a:rPr>
              <a:t>3</a:t>
            </a:r>
          </a:p>
          <a:p>
            <a:pPr algn="ctr"/>
            <a:endParaRPr lang="en-US" sz="2800" dirty="0"/>
          </a:p>
          <a:p>
            <a:pPr algn="ctr"/>
            <a:r>
              <a:rPr lang="en-US" sz="2800" dirty="0"/>
              <a:t> </a:t>
            </a:r>
            <a:r>
              <a:rPr lang="en-US" sz="2800" b="1" dirty="0"/>
              <a:t>CLOUD INFRASTRUCTURE </a:t>
            </a:r>
            <a:endParaRPr lang="en-US" sz="2800" b="1" dirty="0">
              <a:solidFill>
                <a:srgbClr val="FF0000"/>
              </a:solidFill>
            </a:endParaRPr>
          </a:p>
        </p:txBody>
      </p:sp>
    </p:spTree>
    <p:extLst>
      <p:ext uri="{BB962C8B-B14F-4D97-AF65-F5344CB8AC3E}">
        <p14:creationId xmlns:p14="http://schemas.microsoft.com/office/powerpoint/2010/main" val="2478405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839200" cy="1200329"/>
          </a:xfrm>
          <a:prstGeom prst="rect">
            <a:avLst/>
          </a:prstGeom>
        </p:spPr>
        <p:txBody>
          <a:bodyPr wrap="square">
            <a:spAutoFit/>
          </a:bodyPr>
          <a:lstStyle/>
          <a:p>
            <a:pPr marL="285750" indent="-285750" algn="just">
              <a:buFont typeface="Arial" pitchFamily="34" charset="0"/>
              <a:buChar char="•"/>
            </a:pPr>
            <a:r>
              <a:rPr lang="en-US" dirty="0" smtClean="0"/>
              <a:t>It </a:t>
            </a:r>
            <a:r>
              <a:rPr lang="en-US" dirty="0"/>
              <a:t>is clear that the infrastructure layer is deployed first to support </a:t>
            </a:r>
            <a:r>
              <a:rPr lang="en-US" dirty="0" smtClean="0"/>
              <a:t>IaaS services</a:t>
            </a:r>
            <a:r>
              <a:rPr lang="en-US" dirty="0"/>
              <a:t>. This infrastructure layer serves as the foundation for building the platform layer of </a:t>
            </a:r>
            <a:r>
              <a:rPr lang="en-US" dirty="0" smtClean="0"/>
              <a:t>the cloud </a:t>
            </a:r>
            <a:r>
              <a:rPr lang="en-US" dirty="0"/>
              <a:t>for supporting PaaS services. In turn, the platform layer is a foundation for implementing </a:t>
            </a:r>
            <a:r>
              <a:rPr lang="en-US" dirty="0" smtClean="0"/>
              <a:t>the application </a:t>
            </a:r>
            <a:r>
              <a:rPr lang="en-US" dirty="0"/>
              <a:t>layer for SaaS applications.</a:t>
            </a:r>
            <a:endParaRPr lang="en-US" dirty="0"/>
          </a:p>
        </p:txBody>
      </p:sp>
      <p:sp>
        <p:nvSpPr>
          <p:cNvPr id="3" name="Rectangle 2"/>
          <p:cNvSpPr/>
          <p:nvPr/>
        </p:nvSpPr>
        <p:spPr>
          <a:xfrm>
            <a:off x="235527" y="1752600"/>
            <a:ext cx="8659091" cy="1200329"/>
          </a:xfrm>
          <a:prstGeom prst="rect">
            <a:avLst/>
          </a:prstGeom>
        </p:spPr>
        <p:txBody>
          <a:bodyPr wrap="square">
            <a:spAutoFit/>
          </a:bodyPr>
          <a:lstStyle/>
          <a:p>
            <a:pPr marL="285750" indent="-285750" algn="just">
              <a:buFont typeface="Arial" pitchFamily="34" charset="0"/>
              <a:buChar char="•"/>
            </a:pPr>
            <a:r>
              <a:rPr lang="en-US" dirty="0"/>
              <a:t>The infrastructure layer is built with virtualized compute, storage, and network resources. </a:t>
            </a:r>
            <a:r>
              <a:rPr lang="en-US" dirty="0" smtClean="0"/>
              <a:t>The abstraction </a:t>
            </a:r>
            <a:r>
              <a:rPr lang="en-US" dirty="0"/>
              <a:t>of these hardware resources is meant to provide the flexibility demanded by users. Internally</a:t>
            </a:r>
            <a:r>
              <a:rPr lang="en-US" dirty="0" smtClean="0"/>
              <a:t>, virtualization </a:t>
            </a:r>
            <a:r>
              <a:rPr lang="en-US" dirty="0"/>
              <a:t>realizes automated provisioning of resources and </a:t>
            </a:r>
            <a:r>
              <a:rPr lang="en-US" dirty="0" smtClean="0"/>
              <a:t> optimizes </a:t>
            </a:r>
            <a:r>
              <a:rPr lang="en-US" dirty="0"/>
              <a:t>the infrastructure </a:t>
            </a:r>
            <a:r>
              <a:rPr lang="en-US" dirty="0" smtClean="0"/>
              <a:t>management process</a:t>
            </a:r>
            <a:r>
              <a:rPr lang="en-US" dirty="0"/>
              <a:t>.</a:t>
            </a:r>
            <a:endParaRPr lang="en-US" dirty="0"/>
          </a:p>
        </p:txBody>
      </p:sp>
      <p:sp>
        <p:nvSpPr>
          <p:cNvPr id="4" name="Rectangle 3"/>
          <p:cNvSpPr/>
          <p:nvPr/>
        </p:nvSpPr>
        <p:spPr>
          <a:xfrm>
            <a:off x="263236" y="3276600"/>
            <a:ext cx="8679872" cy="2308324"/>
          </a:xfrm>
          <a:prstGeom prst="rect">
            <a:avLst/>
          </a:prstGeom>
        </p:spPr>
        <p:txBody>
          <a:bodyPr wrap="square">
            <a:spAutoFit/>
          </a:bodyPr>
          <a:lstStyle/>
          <a:p>
            <a:pPr marL="285750" indent="-285750" algn="just">
              <a:buFont typeface="Arial" pitchFamily="34" charset="0"/>
              <a:buChar char="•"/>
            </a:pPr>
            <a:r>
              <a:rPr lang="en-US" dirty="0"/>
              <a:t>The platform layer is for general-purpose and repeated usage of the collection </a:t>
            </a:r>
            <a:r>
              <a:rPr lang="en-US" dirty="0" smtClean="0"/>
              <a:t>of software </a:t>
            </a:r>
            <a:r>
              <a:rPr lang="en-US" dirty="0"/>
              <a:t>resources. This layer provides users with an environment to develop their applications, </a:t>
            </a:r>
            <a:r>
              <a:rPr lang="en-US" dirty="0" smtClean="0"/>
              <a:t>to test </a:t>
            </a:r>
            <a:r>
              <a:rPr lang="en-US" dirty="0"/>
              <a:t>operation flows, and to monitor execution results and performance. The platform should be </a:t>
            </a:r>
            <a:r>
              <a:rPr lang="en-US" dirty="0" smtClean="0"/>
              <a:t>able to </a:t>
            </a:r>
            <a:r>
              <a:rPr lang="en-US" dirty="0"/>
              <a:t>assure users that they have scalability, dependability, and security protection. </a:t>
            </a:r>
            <a:r>
              <a:rPr lang="en-US" dirty="0" smtClean="0"/>
              <a:t> </a:t>
            </a:r>
          </a:p>
          <a:p>
            <a:pPr marL="285750" indent="-285750" algn="just">
              <a:buFont typeface="Arial" pitchFamily="34" charset="0"/>
              <a:buChar char="•"/>
            </a:pPr>
            <a:endParaRPr lang="en-US" dirty="0"/>
          </a:p>
          <a:p>
            <a:r>
              <a:rPr lang="en-US" dirty="0" smtClean="0"/>
              <a:t>In </a:t>
            </a:r>
            <a:r>
              <a:rPr lang="en-US" dirty="0"/>
              <a:t>a way, the </a:t>
            </a:r>
            <a:r>
              <a:rPr lang="en-US" dirty="0" smtClean="0"/>
              <a:t>virtualized cloud </a:t>
            </a:r>
            <a:r>
              <a:rPr lang="en-US" dirty="0"/>
              <a:t>platform serves as a “system middleware” between the infrastructure and application </a:t>
            </a:r>
            <a:r>
              <a:rPr lang="en-US" dirty="0" smtClean="0"/>
              <a:t>layers of </a:t>
            </a:r>
            <a:r>
              <a:rPr lang="en-US" dirty="0"/>
              <a:t>the cloud.</a:t>
            </a:r>
            <a:endParaRPr lang="en-US" dirty="0"/>
          </a:p>
        </p:txBody>
      </p:sp>
    </p:spTree>
    <p:extLst>
      <p:ext uri="{BB962C8B-B14F-4D97-AF65-F5344CB8AC3E}">
        <p14:creationId xmlns:p14="http://schemas.microsoft.com/office/powerpoint/2010/main" val="1675221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873" y="304800"/>
            <a:ext cx="8458200" cy="3139321"/>
          </a:xfrm>
          <a:prstGeom prst="rect">
            <a:avLst/>
          </a:prstGeom>
        </p:spPr>
        <p:txBody>
          <a:bodyPr wrap="square">
            <a:spAutoFit/>
          </a:bodyPr>
          <a:lstStyle/>
          <a:p>
            <a:pPr marL="285750" indent="-285750" algn="just">
              <a:buFont typeface="Arial" pitchFamily="34" charset="0"/>
              <a:buChar char="•"/>
            </a:pPr>
            <a:r>
              <a:rPr lang="en-US" dirty="0"/>
              <a:t>The application layer is formed with a collection of all needed software modules for </a:t>
            </a:r>
            <a:r>
              <a:rPr lang="en-US" dirty="0" smtClean="0"/>
              <a:t>SaaS applications</a:t>
            </a:r>
            <a:r>
              <a:rPr lang="en-US" dirty="0"/>
              <a:t>. Service applications in this layer include daily office management work, such </a:t>
            </a:r>
            <a:r>
              <a:rPr lang="en-US" dirty="0" smtClean="0"/>
              <a:t>as information </a:t>
            </a:r>
            <a:r>
              <a:rPr lang="en-US" dirty="0"/>
              <a:t>retrieval, document processing, and calendar and authentication services. </a:t>
            </a:r>
            <a:endParaRPr lang="en-US" dirty="0" smtClean="0"/>
          </a:p>
          <a:p>
            <a:pPr marL="285750" indent="-285750" algn="just">
              <a:buFont typeface="Arial" pitchFamily="34" charset="0"/>
              <a:buChar char="•"/>
            </a:pPr>
            <a:r>
              <a:rPr lang="en-US" dirty="0" smtClean="0"/>
              <a:t>The application layer </a:t>
            </a:r>
            <a:r>
              <a:rPr lang="en-US" dirty="0"/>
              <a:t>is also heavily used by enterprises in business marketing and sales, consumer </a:t>
            </a:r>
            <a:r>
              <a:rPr lang="en-US" dirty="0" smtClean="0"/>
              <a:t>relationship management </a:t>
            </a:r>
            <a:r>
              <a:rPr lang="en-US" dirty="0"/>
              <a:t>(CRM), financial transactions, and supply chain management. </a:t>
            </a:r>
            <a:endParaRPr lang="en-US" dirty="0" smtClean="0"/>
          </a:p>
          <a:p>
            <a:pPr marL="285750" indent="-285750" algn="just">
              <a:buFont typeface="Arial" pitchFamily="34" charset="0"/>
              <a:buChar char="•"/>
            </a:pPr>
            <a:r>
              <a:rPr lang="en-US" dirty="0" smtClean="0"/>
              <a:t>It </a:t>
            </a:r>
            <a:r>
              <a:rPr lang="en-US" dirty="0"/>
              <a:t>should </a:t>
            </a:r>
            <a:r>
              <a:rPr lang="en-US" dirty="0" smtClean="0"/>
              <a:t>be noted </a:t>
            </a:r>
            <a:r>
              <a:rPr lang="en-US" dirty="0"/>
              <a:t>that not all cloud services are restricted to a single layer. Many applications may </a:t>
            </a:r>
            <a:r>
              <a:rPr lang="en-US" dirty="0" smtClean="0"/>
              <a:t>apply resources </a:t>
            </a:r>
            <a:r>
              <a:rPr lang="en-US" dirty="0"/>
              <a:t>at mixed layers. </a:t>
            </a:r>
            <a:endParaRPr lang="en-US" dirty="0" smtClean="0"/>
          </a:p>
          <a:p>
            <a:endParaRPr lang="en-US" dirty="0"/>
          </a:p>
          <a:p>
            <a:r>
              <a:rPr lang="en-US" dirty="0" smtClean="0"/>
              <a:t>After </a:t>
            </a:r>
            <a:r>
              <a:rPr lang="en-US" dirty="0"/>
              <a:t>all, the three layers are built from the bottom up with a </a:t>
            </a:r>
            <a:r>
              <a:rPr lang="en-US" dirty="0" smtClean="0"/>
              <a:t>dependence relationship</a:t>
            </a:r>
            <a:r>
              <a:rPr lang="en-US" dirty="0"/>
              <a:t>.</a:t>
            </a:r>
            <a:endParaRPr lang="en-US" dirty="0"/>
          </a:p>
        </p:txBody>
      </p:sp>
      <p:sp>
        <p:nvSpPr>
          <p:cNvPr id="3" name="Rectangle 2"/>
          <p:cNvSpPr/>
          <p:nvPr/>
        </p:nvSpPr>
        <p:spPr>
          <a:xfrm>
            <a:off x="152400" y="3460623"/>
            <a:ext cx="8763000" cy="923330"/>
          </a:xfrm>
          <a:prstGeom prst="rect">
            <a:avLst/>
          </a:prstGeom>
        </p:spPr>
        <p:txBody>
          <a:bodyPr wrap="square">
            <a:spAutoFit/>
          </a:bodyPr>
          <a:lstStyle/>
          <a:p>
            <a:pPr algn="just"/>
            <a:r>
              <a:rPr lang="en-US" dirty="0"/>
              <a:t>From the provider’s perspective, the services at various layers demand different amounts of</a:t>
            </a:r>
          </a:p>
          <a:p>
            <a:pPr algn="just"/>
            <a:r>
              <a:rPr lang="en-US" dirty="0"/>
              <a:t>functionality support and resource management by providers. In general, SaaS demands the </a:t>
            </a:r>
            <a:r>
              <a:rPr lang="en-US" dirty="0" smtClean="0"/>
              <a:t>most work </a:t>
            </a:r>
            <a:r>
              <a:rPr lang="en-US" dirty="0"/>
              <a:t>from the provider, PaaS is in the middle, and IaaS demands the </a:t>
            </a:r>
            <a:r>
              <a:rPr lang="en-US" dirty="0" smtClean="0"/>
              <a:t>least.</a:t>
            </a:r>
            <a:endParaRPr lang="en-US" dirty="0"/>
          </a:p>
        </p:txBody>
      </p:sp>
      <p:sp>
        <p:nvSpPr>
          <p:cNvPr id="4" name="Rectangle 3"/>
          <p:cNvSpPr/>
          <p:nvPr/>
        </p:nvSpPr>
        <p:spPr>
          <a:xfrm>
            <a:off x="152400" y="4549676"/>
            <a:ext cx="8915400" cy="923330"/>
          </a:xfrm>
          <a:prstGeom prst="rect">
            <a:avLst/>
          </a:prstGeom>
        </p:spPr>
        <p:txBody>
          <a:bodyPr wrap="square">
            <a:spAutoFit/>
          </a:bodyPr>
          <a:lstStyle/>
          <a:p>
            <a:pPr marL="285750" indent="-285750">
              <a:buFont typeface="Wingdings" pitchFamily="2" charset="2"/>
              <a:buChar char="Ø"/>
            </a:pPr>
            <a:r>
              <a:rPr lang="en-US" dirty="0" smtClean="0">
                <a:solidFill>
                  <a:srgbClr val="C00000"/>
                </a:solidFill>
              </a:rPr>
              <a:t>Example </a:t>
            </a:r>
            <a:r>
              <a:rPr lang="en-US" dirty="0">
                <a:solidFill>
                  <a:srgbClr val="C00000"/>
                </a:solidFill>
              </a:rPr>
              <a:t>of this is the Salesforce.com </a:t>
            </a:r>
            <a:r>
              <a:rPr lang="en-US" dirty="0"/>
              <a:t>CRM service, in which the provider supplies not only </a:t>
            </a:r>
            <a:r>
              <a:rPr lang="en-US" dirty="0" smtClean="0"/>
              <a:t>the hardware </a:t>
            </a:r>
            <a:r>
              <a:rPr lang="en-US" dirty="0"/>
              <a:t>at the bottom layer and the software at the top layer, but also the platform and </a:t>
            </a:r>
            <a:r>
              <a:rPr lang="en-US" dirty="0" smtClean="0"/>
              <a:t>software tools </a:t>
            </a:r>
            <a:r>
              <a:rPr lang="en-US" dirty="0"/>
              <a:t>for user application development and monitoring.</a:t>
            </a:r>
            <a:endParaRPr lang="en-US" dirty="0"/>
          </a:p>
        </p:txBody>
      </p:sp>
    </p:spTree>
    <p:extLst>
      <p:ext uri="{BB962C8B-B14F-4D97-AF65-F5344CB8AC3E}">
        <p14:creationId xmlns:p14="http://schemas.microsoft.com/office/powerpoint/2010/main" val="2521173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891" y="228600"/>
            <a:ext cx="3632085" cy="369332"/>
          </a:xfrm>
          <a:prstGeom prst="rect">
            <a:avLst/>
          </a:prstGeom>
        </p:spPr>
        <p:txBody>
          <a:bodyPr wrap="none">
            <a:spAutoFit/>
          </a:bodyPr>
          <a:lstStyle/>
          <a:p>
            <a:r>
              <a:rPr lang="en-US" b="1" dirty="0">
                <a:solidFill>
                  <a:srgbClr val="0070C0"/>
                </a:solidFill>
              </a:rPr>
              <a:t>Market-Oriented Cloud Architecture</a:t>
            </a:r>
            <a:endParaRPr lang="en-US" b="1" dirty="0">
              <a:solidFill>
                <a:srgbClr val="0070C0"/>
              </a:solidFill>
            </a:endParaRPr>
          </a:p>
        </p:txBody>
      </p:sp>
      <p:sp>
        <p:nvSpPr>
          <p:cNvPr id="3" name="Rectangle 2"/>
          <p:cNvSpPr/>
          <p:nvPr/>
        </p:nvSpPr>
        <p:spPr>
          <a:xfrm>
            <a:off x="200890" y="751344"/>
            <a:ext cx="8790709" cy="2862322"/>
          </a:xfrm>
          <a:prstGeom prst="rect">
            <a:avLst/>
          </a:prstGeom>
        </p:spPr>
        <p:txBody>
          <a:bodyPr wrap="square">
            <a:spAutoFit/>
          </a:bodyPr>
          <a:lstStyle/>
          <a:p>
            <a:pPr marL="285750" indent="-285750" algn="just">
              <a:buFont typeface="Arial" pitchFamily="34" charset="0"/>
              <a:buChar char="•"/>
            </a:pPr>
            <a:r>
              <a:rPr lang="en-US" dirty="0"/>
              <a:t>As consumers rely on cloud providers to meet more of their computing needs, they will require </a:t>
            </a:r>
            <a:r>
              <a:rPr lang="en-US" dirty="0" smtClean="0"/>
              <a:t>a specific </a:t>
            </a:r>
            <a:r>
              <a:rPr lang="en-US" dirty="0"/>
              <a:t>level of </a:t>
            </a:r>
            <a:r>
              <a:rPr lang="en-US" dirty="0" err="1"/>
              <a:t>QoS</a:t>
            </a:r>
            <a:r>
              <a:rPr lang="en-US" dirty="0"/>
              <a:t> to be maintained by their providers, in order to meet their objectives and </a:t>
            </a:r>
            <a:r>
              <a:rPr lang="en-US" dirty="0" smtClean="0"/>
              <a:t>sustain their </a:t>
            </a:r>
            <a:r>
              <a:rPr lang="en-US" dirty="0"/>
              <a:t>operations. </a:t>
            </a:r>
            <a:endParaRPr lang="en-US" dirty="0" smtClean="0"/>
          </a:p>
          <a:p>
            <a:pPr marL="285750" indent="-285750" algn="just">
              <a:buFont typeface="Arial" pitchFamily="34" charset="0"/>
              <a:buChar char="•"/>
            </a:pPr>
            <a:endParaRPr lang="en-US" dirty="0"/>
          </a:p>
          <a:p>
            <a:pPr marL="285750" indent="-285750" algn="just">
              <a:buFont typeface="Arial" pitchFamily="34" charset="0"/>
              <a:buChar char="•"/>
            </a:pPr>
            <a:r>
              <a:rPr lang="en-US" dirty="0" smtClean="0"/>
              <a:t>Cloud </a:t>
            </a:r>
            <a:r>
              <a:rPr lang="en-US" dirty="0"/>
              <a:t>providers consider and meet the different </a:t>
            </a:r>
            <a:r>
              <a:rPr lang="en-US" dirty="0" err="1"/>
              <a:t>QoS</a:t>
            </a:r>
            <a:r>
              <a:rPr lang="en-US" dirty="0"/>
              <a:t> parameters of each </a:t>
            </a:r>
            <a:r>
              <a:rPr lang="en-US" dirty="0" smtClean="0"/>
              <a:t>individual consumer </a:t>
            </a:r>
            <a:r>
              <a:rPr lang="en-US" dirty="0"/>
              <a:t>as negotiated in specific SLAs. To achieve this, the providers cannot deploy </a:t>
            </a:r>
            <a:r>
              <a:rPr lang="en-US" dirty="0" smtClean="0"/>
              <a:t>traditional system-centric </a:t>
            </a:r>
            <a:r>
              <a:rPr lang="en-US" dirty="0"/>
              <a:t>resource management architecture. </a:t>
            </a:r>
            <a:endParaRPr lang="en-US" dirty="0" smtClean="0"/>
          </a:p>
          <a:p>
            <a:pPr marL="285750" indent="-285750" algn="just">
              <a:buFont typeface="Arial" pitchFamily="34" charset="0"/>
              <a:buChar char="•"/>
            </a:pPr>
            <a:endParaRPr lang="en-US" dirty="0"/>
          </a:p>
          <a:p>
            <a:pPr marL="285750" indent="-285750" algn="just">
              <a:buFont typeface="Arial" pitchFamily="34" charset="0"/>
              <a:buChar char="•"/>
            </a:pPr>
            <a:r>
              <a:rPr lang="en-US" dirty="0" smtClean="0"/>
              <a:t>Instead</a:t>
            </a:r>
            <a:r>
              <a:rPr lang="en-US" dirty="0"/>
              <a:t>, market-oriented resource management </a:t>
            </a:r>
            <a:r>
              <a:rPr lang="en-US" dirty="0" smtClean="0"/>
              <a:t>is necessary </a:t>
            </a:r>
            <a:r>
              <a:rPr lang="en-US" dirty="0"/>
              <a:t>to regulate the supply and demand of cloud resources to achieve market </a:t>
            </a:r>
            <a:r>
              <a:rPr lang="en-US" dirty="0" smtClean="0"/>
              <a:t>equilibrium between </a:t>
            </a:r>
            <a:r>
              <a:rPr lang="en-US" dirty="0"/>
              <a:t>supply and demand.</a:t>
            </a:r>
            <a:endParaRPr lang="en-US" dirty="0"/>
          </a:p>
        </p:txBody>
      </p:sp>
      <p:sp>
        <p:nvSpPr>
          <p:cNvPr id="4" name="Rectangle 3"/>
          <p:cNvSpPr/>
          <p:nvPr/>
        </p:nvSpPr>
        <p:spPr>
          <a:xfrm>
            <a:off x="200890" y="3886200"/>
            <a:ext cx="8756072" cy="2031325"/>
          </a:xfrm>
          <a:prstGeom prst="rect">
            <a:avLst/>
          </a:prstGeom>
        </p:spPr>
        <p:txBody>
          <a:bodyPr wrap="square">
            <a:spAutoFit/>
          </a:bodyPr>
          <a:lstStyle/>
          <a:p>
            <a:pPr marL="285750" indent="-285750" algn="just">
              <a:buFont typeface="Arial" pitchFamily="34" charset="0"/>
              <a:buChar char="•"/>
            </a:pPr>
            <a:r>
              <a:rPr lang="en-US" dirty="0"/>
              <a:t>The designer needs to provide feedback on economic incentives for both consumers and providers</a:t>
            </a:r>
            <a:r>
              <a:rPr lang="en-US" dirty="0" smtClean="0"/>
              <a:t>.</a:t>
            </a:r>
          </a:p>
          <a:p>
            <a:pPr marL="285750" indent="-285750" algn="just">
              <a:buFont typeface="Arial" pitchFamily="34" charset="0"/>
              <a:buChar char="•"/>
            </a:pPr>
            <a:endParaRPr lang="en-US" dirty="0"/>
          </a:p>
          <a:p>
            <a:pPr marL="285750" indent="-285750" algn="just">
              <a:buFont typeface="Arial" pitchFamily="34" charset="0"/>
              <a:buChar char="•"/>
            </a:pPr>
            <a:r>
              <a:rPr lang="en-US" dirty="0"/>
              <a:t>The purpose is to promote </a:t>
            </a:r>
            <a:r>
              <a:rPr lang="en-US" dirty="0" err="1"/>
              <a:t>QoS</a:t>
            </a:r>
            <a:r>
              <a:rPr lang="en-US" dirty="0"/>
              <a:t>-based resource allocation mechanisms. In addition, clients can </a:t>
            </a:r>
            <a:r>
              <a:rPr lang="en-US" dirty="0" smtClean="0"/>
              <a:t>benefit from </a:t>
            </a:r>
            <a:r>
              <a:rPr lang="en-US" dirty="0"/>
              <a:t>the potential cost reduction of providers, which could lead to a more competitive market, </a:t>
            </a:r>
            <a:r>
              <a:rPr lang="en-US" dirty="0" smtClean="0"/>
              <a:t>and thus </a:t>
            </a:r>
            <a:r>
              <a:rPr lang="en-US" dirty="0"/>
              <a:t>lower prices. </a:t>
            </a:r>
            <a:endParaRPr lang="en-US" dirty="0" smtClean="0"/>
          </a:p>
          <a:p>
            <a:endParaRPr lang="en-US" dirty="0"/>
          </a:p>
        </p:txBody>
      </p:sp>
    </p:spTree>
    <p:extLst>
      <p:ext uri="{BB962C8B-B14F-4D97-AF65-F5344CB8AC3E}">
        <p14:creationId xmlns:p14="http://schemas.microsoft.com/office/powerpoint/2010/main" val="331945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646331"/>
          </a:xfrm>
          <a:prstGeom prst="rect">
            <a:avLst/>
          </a:prstGeom>
        </p:spPr>
        <p:txBody>
          <a:bodyPr wrap="square">
            <a:spAutoFit/>
          </a:bodyPr>
          <a:lstStyle/>
          <a:p>
            <a:r>
              <a:rPr lang="en-US" dirty="0"/>
              <a:t>Figure shows the high-level architecture for supporting </a:t>
            </a:r>
            <a:r>
              <a:rPr lang="en-US" dirty="0" smtClean="0"/>
              <a:t>market-oriented resource </a:t>
            </a:r>
            <a:r>
              <a:rPr lang="en-US" dirty="0"/>
              <a:t>allocation in a cloud computing environment</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990600"/>
            <a:ext cx="8810625"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52399" y="5105400"/>
            <a:ext cx="8810625" cy="369332"/>
          </a:xfrm>
          <a:prstGeom prst="rect">
            <a:avLst/>
          </a:prstGeom>
        </p:spPr>
        <p:txBody>
          <a:bodyPr wrap="square">
            <a:spAutoFit/>
          </a:bodyPr>
          <a:lstStyle/>
          <a:p>
            <a:r>
              <a:rPr lang="en-US" dirty="0"/>
              <a:t>This cloud is basically built with the </a:t>
            </a:r>
            <a:r>
              <a:rPr lang="en-US" dirty="0" smtClean="0"/>
              <a:t>following entities</a:t>
            </a:r>
            <a:r>
              <a:rPr lang="en-US" dirty="0"/>
              <a:t>:</a:t>
            </a:r>
          </a:p>
        </p:txBody>
      </p:sp>
      <p:sp>
        <p:nvSpPr>
          <p:cNvPr id="4" name="Rectangle 3"/>
          <p:cNvSpPr/>
          <p:nvPr/>
        </p:nvSpPr>
        <p:spPr>
          <a:xfrm>
            <a:off x="152400" y="5491279"/>
            <a:ext cx="8810624" cy="1200329"/>
          </a:xfrm>
          <a:prstGeom prst="rect">
            <a:avLst/>
          </a:prstGeom>
        </p:spPr>
        <p:txBody>
          <a:bodyPr wrap="square">
            <a:spAutoFit/>
          </a:bodyPr>
          <a:lstStyle/>
          <a:p>
            <a:pPr marL="285750" indent="-285750">
              <a:buFont typeface="Arial" pitchFamily="34" charset="0"/>
              <a:buChar char="•"/>
            </a:pPr>
            <a:r>
              <a:rPr lang="en-US" dirty="0"/>
              <a:t>Users or brokers acting on user’s behalf submit service requests from anywhere in the world </a:t>
            </a:r>
            <a:r>
              <a:rPr lang="en-US" dirty="0" smtClean="0"/>
              <a:t>to the </a:t>
            </a:r>
            <a:r>
              <a:rPr lang="en-US" dirty="0"/>
              <a:t>data center and cloud to be processed. </a:t>
            </a:r>
            <a:endParaRPr lang="en-US" dirty="0" smtClean="0"/>
          </a:p>
          <a:p>
            <a:pPr marL="285750" indent="-285750">
              <a:buFont typeface="Arial" pitchFamily="34" charset="0"/>
              <a:buChar char="•"/>
            </a:pPr>
            <a:r>
              <a:rPr lang="en-US" dirty="0" smtClean="0"/>
              <a:t>The </a:t>
            </a:r>
            <a:r>
              <a:rPr lang="en-US" dirty="0"/>
              <a:t>SLA resource allocator acts as the interface </a:t>
            </a:r>
            <a:r>
              <a:rPr lang="en-US" dirty="0" smtClean="0"/>
              <a:t>between the </a:t>
            </a:r>
            <a:r>
              <a:rPr lang="en-US" dirty="0"/>
              <a:t>data center/cloud service provider and external users/brokers</a:t>
            </a:r>
            <a:endParaRPr lang="en-US" dirty="0"/>
          </a:p>
        </p:txBody>
      </p:sp>
    </p:spTree>
    <p:extLst>
      <p:ext uri="{BB962C8B-B14F-4D97-AF65-F5344CB8AC3E}">
        <p14:creationId xmlns:p14="http://schemas.microsoft.com/office/powerpoint/2010/main" val="3884695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97346"/>
            <a:ext cx="8839200" cy="4247317"/>
          </a:xfrm>
          <a:prstGeom prst="rect">
            <a:avLst/>
          </a:prstGeom>
        </p:spPr>
        <p:txBody>
          <a:bodyPr wrap="square">
            <a:spAutoFit/>
          </a:bodyPr>
          <a:lstStyle/>
          <a:p>
            <a:pPr marL="285750" indent="-285750" algn="just">
              <a:buFont typeface="Arial" pitchFamily="34" charset="0"/>
              <a:buChar char="•"/>
            </a:pPr>
            <a:r>
              <a:rPr lang="en-US" dirty="0"/>
              <a:t>It requires the interaction of </a:t>
            </a:r>
            <a:r>
              <a:rPr lang="en-US" dirty="0" smtClean="0"/>
              <a:t>the following </a:t>
            </a:r>
            <a:r>
              <a:rPr lang="en-US" dirty="0"/>
              <a:t>mechanisms to support SLA-oriented resource management. </a:t>
            </a:r>
            <a:endParaRPr lang="en-US" dirty="0" smtClean="0"/>
          </a:p>
          <a:p>
            <a:pPr marL="285750" indent="-285750" algn="just">
              <a:buFont typeface="Arial" pitchFamily="34" charset="0"/>
              <a:buChar char="•"/>
            </a:pPr>
            <a:endParaRPr lang="en-US" dirty="0" smtClean="0"/>
          </a:p>
          <a:p>
            <a:pPr marL="342900" indent="-342900" algn="just">
              <a:buFont typeface="+mj-lt"/>
              <a:buAutoNum type="arabicPeriod"/>
            </a:pPr>
            <a:r>
              <a:rPr lang="en-US" dirty="0" smtClean="0"/>
              <a:t>When </a:t>
            </a:r>
            <a:r>
              <a:rPr lang="en-US" dirty="0"/>
              <a:t>a service request </a:t>
            </a:r>
            <a:r>
              <a:rPr lang="en-US" dirty="0" smtClean="0"/>
              <a:t>is first </a:t>
            </a:r>
            <a:r>
              <a:rPr lang="en-US" dirty="0"/>
              <a:t>submitted the service request examiner interprets the submitted request for </a:t>
            </a:r>
            <a:r>
              <a:rPr lang="en-US" dirty="0" err="1"/>
              <a:t>QoS</a:t>
            </a:r>
            <a:r>
              <a:rPr lang="en-US" dirty="0"/>
              <a:t> </a:t>
            </a:r>
            <a:r>
              <a:rPr lang="en-US" dirty="0" smtClean="0"/>
              <a:t>requirements before </a:t>
            </a:r>
            <a:r>
              <a:rPr lang="en-US" dirty="0"/>
              <a:t>determining whether to accept or reject the request</a:t>
            </a:r>
            <a:r>
              <a:rPr lang="en-US" dirty="0" smtClean="0"/>
              <a:t>.</a:t>
            </a:r>
          </a:p>
          <a:p>
            <a:pPr marL="342900" indent="-342900" algn="just">
              <a:buFont typeface="+mj-lt"/>
              <a:buAutoNum type="arabicPeriod"/>
            </a:pPr>
            <a:endParaRPr lang="en-US" dirty="0"/>
          </a:p>
          <a:p>
            <a:pPr marL="342900" indent="-342900" algn="just">
              <a:buFont typeface="+mj-lt"/>
              <a:buAutoNum type="arabicPeriod"/>
            </a:pPr>
            <a:r>
              <a:rPr lang="en-US" dirty="0"/>
              <a:t>The request examiner ensures that there is no overloading of resources whereby many </a:t>
            </a:r>
            <a:r>
              <a:rPr lang="en-US" dirty="0" smtClean="0"/>
              <a:t>service requests </a:t>
            </a:r>
            <a:r>
              <a:rPr lang="en-US" dirty="0"/>
              <a:t>cannot be fulfilled successfully due to limited resources. </a:t>
            </a:r>
            <a:endParaRPr lang="en-US" dirty="0" smtClean="0"/>
          </a:p>
          <a:p>
            <a:pPr marL="342900" indent="-342900" algn="just">
              <a:buFont typeface="+mj-lt"/>
              <a:buAutoNum type="arabicPeriod"/>
            </a:pPr>
            <a:endParaRPr lang="en-US" dirty="0" smtClean="0"/>
          </a:p>
          <a:p>
            <a:pPr marL="342900" indent="-342900" algn="just">
              <a:buFont typeface="+mj-lt"/>
              <a:buAutoNum type="arabicPeriod"/>
            </a:pPr>
            <a:r>
              <a:rPr lang="en-US" dirty="0" smtClean="0"/>
              <a:t>It </a:t>
            </a:r>
            <a:r>
              <a:rPr lang="en-US" dirty="0"/>
              <a:t>also needs the latest status </a:t>
            </a:r>
            <a:r>
              <a:rPr lang="en-US" dirty="0" smtClean="0"/>
              <a:t>information regarding </a:t>
            </a:r>
            <a:r>
              <a:rPr lang="en-US" dirty="0"/>
              <a:t>resource availability (from the VM Monitor mechanism) and workload </a:t>
            </a:r>
            <a:r>
              <a:rPr lang="en-US" dirty="0" smtClean="0"/>
              <a:t>processing (</a:t>
            </a:r>
            <a:r>
              <a:rPr lang="en-US" dirty="0"/>
              <a:t>from the Service Request Monitor mechanism) in order to make resource allocation decisions effectively</a:t>
            </a:r>
            <a:r>
              <a:rPr lang="en-US" dirty="0" smtClean="0"/>
              <a:t>.</a:t>
            </a:r>
          </a:p>
          <a:p>
            <a:pPr marL="342900" indent="-342900" algn="just">
              <a:buFont typeface="+mj-lt"/>
              <a:buAutoNum type="arabicPeriod"/>
            </a:pPr>
            <a:endParaRPr lang="en-US" dirty="0"/>
          </a:p>
          <a:p>
            <a:pPr marL="342900" indent="-342900" algn="just">
              <a:buFont typeface="+mj-lt"/>
              <a:buAutoNum type="arabicPeriod"/>
            </a:pPr>
            <a:r>
              <a:rPr lang="en-US" dirty="0"/>
              <a:t>Then it assigns requests to VMs and determines resource entitlements for allocated </a:t>
            </a:r>
            <a:r>
              <a:rPr lang="en-US" dirty="0" smtClean="0"/>
              <a:t>VMs.</a:t>
            </a:r>
            <a:endParaRPr lang="en-US" dirty="0"/>
          </a:p>
        </p:txBody>
      </p:sp>
    </p:spTree>
    <p:extLst>
      <p:ext uri="{BB962C8B-B14F-4D97-AF65-F5344CB8AC3E}">
        <p14:creationId xmlns:p14="http://schemas.microsoft.com/office/powerpoint/2010/main" val="1757286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6309" y="304800"/>
            <a:ext cx="8610600" cy="3970318"/>
          </a:xfrm>
          <a:prstGeom prst="rect">
            <a:avLst/>
          </a:prstGeom>
        </p:spPr>
        <p:txBody>
          <a:bodyPr wrap="square">
            <a:spAutoFit/>
          </a:bodyPr>
          <a:lstStyle/>
          <a:p>
            <a:r>
              <a:rPr lang="en-US" sz="2000" b="1" dirty="0" smtClean="0">
                <a:solidFill>
                  <a:srgbClr val="0070C0"/>
                </a:solidFill>
              </a:rPr>
              <a:t>Cloud </a:t>
            </a:r>
            <a:r>
              <a:rPr lang="en-US" sz="2000" b="1" dirty="0">
                <a:solidFill>
                  <a:srgbClr val="0070C0"/>
                </a:solidFill>
              </a:rPr>
              <a:t>Platform Design Goals </a:t>
            </a:r>
            <a:endParaRPr lang="en-US" sz="2000" b="1" dirty="0" smtClean="0">
              <a:solidFill>
                <a:srgbClr val="0070C0"/>
              </a:solidFill>
            </a:endParaRPr>
          </a:p>
          <a:p>
            <a:endParaRPr lang="en-US" dirty="0">
              <a:solidFill>
                <a:srgbClr val="FF0000"/>
              </a:solidFill>
            </a:endParaRPr>
          </a:p>
          <a:p>
            <a:pPr marL="285750" indent="-285750">
              <a:buFont typeface="Arial" pitchFamily="34" charset="0"/>
              <a:buChar char="•"/>
            </a:pPr>
            <a:r>
              <a:rPr lang="en-US" dirty="0"/>
              <a:t>Cloud Platform Design Goals Scalability, virtualization, efficiency, and reliability are four major design goals of a cloud computing platform. </a:t>
            </a:r>
            <a:endParaRPr lang="en-US" dirty="0" smtClean="0"/>
          </a:p>
          <a:p>
            <a:endParaRPr lang="en-US" sz="1050" dirty="0"/>
          </a:p>
          <a:p>
            <a:pPr marL="285750" indent="-285750" algn="just">
              <a:lnSpc>
                <a:spcPct val="150000"/>
              </a:lnSpc>
              <a:buFont typeface="Arial" pitchFamily="34" charset="0"/>
              <a:buChar char="•"/>
            </a:pPr>
            <a:r>
              <a:rPr lang="en-US" dirty="0" smtClean="0"/>
              <a:t>Clouds </a:t>
            </a:r>
            <a:r>
              <a:rPr lang="en-US" dirty="0"/>
              <a:t>support Web 2.0 applications. </a:t>
            </a:r>
            <a:endParaRPr lang="en-US" dirty="0" smtClean="0"/>
          </a:p>
          <a:p>
            <a:pPr marL="285750" indent="-285750" algn="just">
              <a:lnSpc>
                <a:spcPct val="150000"/>
              </a:lnSpc>
              <a:buFont typeface="Arial" pitchFamily="34" charset="0"/>
              <a:buChar char="•"/>
            </a:pPr>
            <a:r>
              <a:rPr lang="en-US" dirty="0" smtClean="0"/>
              <a:t>Cloud </a:t>
            </a:r>
            <a:r>
              <a:rPr lang="en-US" dirty="0"/>
              <a:t>management receives the user request, finds the correct resources, and then calls the provisioning services which invoke the resources in the cloud. </a:t>
            </a:r>
            <a:endParaRPr lang="en-US" dirty="0" smtClean="0"/>
          </a:p>
          <a:p>
            <a:pPr marL="285750" indent="-285750" algn="just">
              <a:lnSpc>
                <a:spcPct val="150000"/>
              </a:lnSpc>
              <a:buFont typeface="Arial" pitchFamily="34" charset="0"/>
              <a:buChar char="•"/>
            </a:pPr>
            <a:r>
              <a:rPr lang="en-US" dirty="0" smtClean="0"/>
              <a:t>The </a:t>
            </a:r>
            <a:r>
              <a:rPr lang="en-US" dirty="0"/>
              <a:t>cloud management software needs to support both physical and virtual </a:t>
            </a:r>
            <a:r>
              <a:rPr lang="en-US" dirty="0" smtClean="0"/>
              <a:t>machines.</a:t>
            </a:r>
          </a:p>
          <a:p>
            <a:pPr marL="285750" indent="-285750" algn="just">
              <a:lnSpc>
                <a:spcPct val="150000"/>
              </a:lnSpc>
              <a:buFont typeface="Arial" pitchFamily="34" charset="0"/>
              <a:buChar char="•"/>
            </a:pPr>
            <a:r>
              <a:rPr lang="en-US" dirty="0" smtClean="0"/>
              <a:t>Security </a:t>
            </a:r>
            <a:r>
              <a:rPr lang="en-US" dirty="0"/>
              <a:t>in shared resources and shared access of data centers also pose another design challenge. </a:t>
            </a:r>
          </a:p>
        </p:txBody>
      </p:sp>
    </p:spTree>
    <p:extLst>
      <p:ext uri="{BB962C8B-B14F-4D97-AF65-F5344CB8AC3E}">
        <p14:creationId xmlns:p14="http://schemas.microsoft.com/office/powerpoint/2010/main" val="3352052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305800" cy="4524315"/>
          </a:xfrm>
          <a:prstGeom prst="rect">
            <a:avLst/>
          </a:prstGeom>
        </p:spPr>
        <p:txBody>
          <a:bodyPr wrap="square">
            <a:spAutoFit/>
          </a:bodyPr>
          <a:lstStyle/>
          <a:p>
            <a:pPr algn="just"/>
            <a:r>
              <a:rPr lang="en-US" b="1" dirty="0">
                <a:solidFill>
                  <a:srgbClr val="0070C0"/>
                </a:solidFill>
              </a:rPr>
              <a:t>Cloud Design Objectives: </a:t>
            </a:r>
            <a:r>
              <a:rPr lang="en-US" dirty="0"/>
              <a:t>Despite the controversy surrounding the replacement of desktop or </a:t>
            </a:r>
            <a:r>
              <a:rPr lang="en-US" dirty="0" err="1"/>
              <a:t>deskside</a:t>
            </a:r>
            <a:r>
              <a:rPr lang="en-US" dirty="0"/>
              <a:t> computing by centralized computing and storage services at the datacenters or big IT companies, the cloud computing community has reached some consensus on what have to be done to make cloud computing universally acceptable. </a:t>
            </a:r>
            <a:endParaRPr lang="en-US" dirty="0" smtClean="0"/>
          </a:p>
          <a:p>
            <a:endParaRPr lang="en-US" dirty="0" smtClean="0"/>
          </a:p>
          <a:p>
            <a:r>
              <a:rPr lang="en-US" dirty="0" smtClean="0"/>
              <a:t>We </a:t>
            </a:r>
            <a:r>
              <a:rPr lang="en-US" dirty="0"/>
              <a:t>list below six design objectives of cloud computing: </a:t>
            </a:r>
            <a:r>
              <a:rPr lang="en-US" dirty="0" smtClean="0"/>
              <a:t> </a:t>
            </a:r>
          </a:p>
          <a:p>
            <a:endParaRPr lang="en-US" dirty="0" smtClean="0"/>
          </a:p>
          <a:p>
            <a:pPr marL="285750" indent="-285750" algn="just">
              <a:buFont typeface="Arial" pitchFamily="34" charset="0"/>
              <a:buChar char="•"/>
            </a:pPr>
            <a:r>
              <a:rPr lang="en-US" dirty="0" smtClean="0"/>
              <a:t>Shifting </a:t>
            </a:r>
            <a:r>
              <a:rPr lang="en-US" dirty="0"/>
              <a:t>Computing from Desktops to Datacenters : The shift of computer processing, storage, and software delivery away from desktop and local servers to datacenters over the Internet. </a:t>
            </a:r>
            <a:r>
              <a:rPr lang="en-US" dirty="0" smtClean="0"/>
              <a:t> </a:t>
            </a:r>
          </a:p>
          <a:p>
            <a:pPr algn="just"/>
            <a:endParaRPr lang="en-US" dirty="0" smtClean="0"/>
          </a:p>
          <a:p>
            <a:pPr marL="285750" indent="-285750" algn="just">
              <a:buFont typeface="Arial" pitchFamily="34" charset="0"/>
              <a:buChar char="•"/>
            </a:pPr>
            <a:r>
              <a:rPr lang="en-US" dirty="0" smtClean="0"/>
              <a:t>Service </a:t>
            </a:r>
            <a:r>
              <a:rPr lang="en-US" dirty="0"/>
              <a:t>Provisioning and Cloud Economics: Provider supply cloud services by signing SLAs with consumers and end users. The services must be resource economic with efficiency in computing, storage, and power consumption, etc. Pricing models are based on a pay-as-you-go policy. </a:t>
            </a:r>
            <a:r>
              <a:rPr lang="en-US" dirty="0" smtClean="0"/>
              <a:t> </a:t>
            </a:r>
          </a:p>
          <a:p>
            <a:endParaRPr lang="en-US" dirty="0"/>
          </a:p>
        </p:txBody>
      </p:sp>
    </p:spTree>
    <p:extLst>
      <p:ext uri="{BB962C8B-B14F-4D97-AF65-F5344CB8AC3E}">
        <p14:creationId xmlns:p14="http://schemas.microsoft.com/office/powerpoint/2010/main" val="239487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51344"/>
            <a:ext cx="8686800" cy="3970318"/>
          </a:xfrm>
          <a:prstGeom prst="rect">
            <a:avLst/>
          </a:prstGeom>
        </p:spPr>
        <p:txBody>
          <a:bodyPr wrap="square">
            <a:spAutoFit/>
          </a:bodyPr>
          <a:lstStyle/>
          <a:p>
            <a:pPr marL="285750" indent="-285750" algn="just">
              <a:buFont typeface="Arial" pitchFamily="34" charset="0"/>
              <a:buChar char="•"/>
            </a:pPr>
            <a:r>
              <a:rPr lang="en-US" dirty="0"/>
              <a:t>Scalability in Performance: The cloud platforms and software and infrastructure services must be able to scale in performance as the number of users mounting. </a:t>
            </a:r>
            <a:endParaRPr lang="en-US" dirty="0" smtClean="0"/>
          </a:p>
          <a:p>
            <a:pPr algn="just"/>
            <a:r>
              <a:rPr lang="en-US" dirty="0" smtClean="0"/>
              <a:t> </a:t>
            </a:r>
            <a:endParaRPr lang="en-US" dirty="0"/>
          </a:p>
          <a:p>
            <a:pPr marL="285750" indent="-285750" algn="just">
              <a:buFont typeface="Arial" pitchFamily="34" charset="0"/>
              <a:buChar char="•"/>
            </a:pPr>
            <a:r>
              <a:rPr lang="en-US" dirty="0"/>
              <a:t>Data Privacy Protection: Can you entrust the datacenters to handle your private data and records ? This concern must be addressed to make cloud successful as trusted services.  </a:t>
            </a:r>
          </a:p>
          <a:p>
            <a:pPr marL="285750" indent="-285750" algn="just">
              <a:buFont typeface="Arial" pitchFamily="34" charset="0"/>
              <a:buChar char="•"/>
            </a:pPr>
            <a:endParaRPr lang="en-US" dirty="0" smtClean="0"/>
          </a:p>
          <a:p>
            <a:pPr marL="285750" indent="-285750" algn="just">
              <a:buFont typeface="Arial" pitchFamily="34" charset="0"/>
              <a:buChar char="•"/>
            </a:pPr>
            <a:r>
              <a:rPr lang="en-US" dirty="0" smtClean="0"/>
              <a:t>High </a:t>
            </a:r>
            <a:r>
              <a:rPr lang="en-US" dirty="0"/>
              <a:t>Quality of Cloud Services: The </a:t>
            </a:r>
            <a:r>
              <a:rPr lang="en-US" dirty="0" err="1"/>
              <a:t>QoS</a:t>
            </a:r>
            <a:r>
              <a:rPr lang="en-US" dirty="0"/>
              <a:t> of cloud computing must be standardized to remove doubt over services provided to users. Cloud interoperability is required across multiple providers.  </a:t>
            </a:r>
            <a:endParaRPr lang="en-US" dirty="0" smtClean="0"/>
          </a:p>
          <a:p>
            <a:pPr marL="285750" indent="-285750" algn="just">
              <a:buFont typeface="Arial" pitchFamily="34" charset="0"/>
              <a:buChar char="•"/>
            </a:pPr>
            <a:endParaRPr lang="en-US" dirty="0"/>
          </a:p>
          <a:p>
            <a:pPr marL="285750" indent="-285750" algn="just">
              <a:buFont typeface="Arial" pitchFamily="34" charset="0"/>
              <a:buChar char="•"/>
            </a:pPr>
            <a:r>
              <a:rPr lang="en-US" dirty="0"/>
              <a:t>New Standards and Interfaces: This refers to solving the data lock-in problem associated with datacenters or cloud providers, Universally accepted APIs and access protocols are need to provide high portability and flexibility of virtualized applications. </a:t>
            </a:r>
          </a:p>
        </p:txBody>
      </p:sp>
    </p:spTree>
    <p:extLst>
      <p:ext uri="{BB962C8B-B14F-4D97-AF65-F5344CB8AC3E}">
        <p14:creationId xmlns:p14="http://schemas.microsoft.com/office/powerpoint/2010/main" val="3230902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23332"/>
            <a:ext cx="8839200" cy="2862322"/>
          </a:xfrm>
          <a:prstGeom prst="rect">
            <a:avLst/>
          </a:prstGeom>
        </p:spPr>
        <p:txBody>
          <a:bodyPr wrap="square">
            <a:spAutoFit/>
          </a:bodyPr>
          <a:lstStyle/>
          <a:p>
            <a:r>
              <a:rPr lang="en-US" b="1" dirty="0" smtClean="0"/>
              <a:t> </a:t>
            </a:r>
            <a:r>
              <a:rPr lang="en-US" b="1" dirty="0" smtClean="0">
                <a:solidFill>
                  <a:srgbClr val="0070C0"/>
                </a:solidFill>
              </a:rPr>
              <a:t>Various Enabling </a:t>
            </a:r>
            <a:r>
              <a:rPr lang="en-US" b="1" dirty="0">
                <a:solidFill>
                  <a:srgbClr val="0070C0"/>
                </a:solidFill>
              </a:rPr>
              <a:t>Technologies for Clouds: </a:t>
            </a:r>
            <a:endParaRPr lang="en-US" b="1" dirty="0" smtClean="0">
              <a:solidFill>
                <a:srgbClr val="0070C0"/>
              </a:solidFill>
            </a:endParaRPr>
          </a:p>
          <a:p>
            <a:pPr marL="285750" indent="-285750">
              <a:buFont typeface="Arial" pitchFamily="34" charset="0"/>
              <a:buChar char="•"/>
            </a:pPr>
            <a:r>
              <a:rPr lang="en-US" dirty="0" smtClean="0"/>
              <a:t>The </a:t>
            </a:r>
            <a:r>
              <a:rPr lang="en-US" dirty="0"/>
              <a:t>key driving forces behind cloud computing are the ubiquity of broadband and wireless networking, falling storage costs, and progressive improvements in Internet computing software. </a:t>
            </a:r>
            <a:endParaRPr lang="en-US" dirty="0" smtClean="0"/>
          </a:p>
          <a:p>
            <a:pPr marL="285750" indent="-285750">
              <a:buFont typeface="Arial" pitchFamily="34" charset="0"/>
              <a:buChar char="•"/>
            </a:pPr>
            <a:r>
              <a:rPr lang="en-US" dirty="0" smtClean="0"/>
              <a:t>Cloud </a:t>
            </a:r>
            <a:r>
              <a:rPr lang="en-US" dirty="0"/>
              <a:t>users are able to demand more capacity at peak demand, reduce costs, experiment with new services, and remove unneeded capacity, whereas service providers can increase the system utilization via multiplexing, virtualization, and dynamic resource provisioning. </a:t>
            </a:r>
            <a:endParaRPr lang="en-US" dirty="0" smtClean="0"/>
          </a:p>
          <a:p>
            <a:pPr marL="285750" indent="-285750">
              <a:buFont typeface="Arial" pitchFamily="34" charset="0"/>
              <a:buChar char="•"/>
            </a:pPr>
            <a:r>
              <a:rPr lang="en-US" dirty="0" smtClean="0"/>
              <a:t>Clouds </a:t>
            </a:r>
            <a:r>
              <a:rPr lang="en-US" dirty="0"/>
              <a:t>are enabled by the progress in hardware, software and networking technologies summarized in </a:t>
            </a:r>
            <a:r>
              <a:rPr lang="en-US" dirty="0" smtClean="0"/>
              <a:t>Table.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971800"/>
            <a:ext cx="7667625" cy="3656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0565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76200"/>
            <a:ext cx="8229600" cy="1200329"/>
          </a:xfrm>
          <a:prstGeom prst="rect">
            <a:avLst/>
          </a:prstGeom>
        </p:spPr>
        <p:txBody>
          <a:bodyPr wrap="square">
            <a:spAutoFit/>
          </a:bodyPr>
          <a:lstStyle/>
          <a:p>
            <a:pPr algn="just"/>
            <a:r>
              <a:rPr lang="en-US" b="1" dirty="0">
                <a:solidFill>
                  <a:srgbClr val="0070C0"/>
                </a:solidFill>
              </a:rPr>
              <a:t>Cloud computing architecture</a:t>
            </a:r>
            <a:r>
              <a:rPr lang="en-US" dirty="0"/>
              <a:t> refers to the components and subcomponents required for </a:t>
            </a:r>
            <a:r>
              <a:rPr lang="en-US" b="1" dirty="0"/>
              <a:t>cloud computing</a:t>
            </a:r>
            <a:r>
              <a:rPr lang="en-US" dirty="0"/>
              <a:t>. These components typically consist of a front end platform (fat client, thin client, mobile ),back end platforms (servers, storage), a </a:t>
            </a:r>
            <a:r>
              <a:rPr lang="en-US" b="1" dirty="0"/>
              <a:t>cloud</a:t>
            </a:r>
            <a:r>
              <a:rPr lang="en-US" dirty="0"/>
              <a:t> based delivery, and a network (Internet, Intranet, Intercloud).</a:t>
            </a:r>
          </a:p>
        </p:txBody>
      </p:sp>
      <p:sp>
        <p:nvSpPr>
          <p:cNvPr id="4" name="Rectangle 3"/>
          <p:cNvSpPr/>
          <p:nvPr/>
        </p:nvSpPr>
        <p:spPr>
          <a:xfrm>
            <a:off x="304800" y="1290384"/>
            <a:ext cx="8208818" cy="923330"/>
          </a:xfrm>
          <a:prstGeom prst="rect">
            <a:avLst/>
          </a:prstGeom>
        </p:spPr>
        <p:txBody>
          <a:bodyPr wrap="square">
            <a:spAutoFit/>
          </a:bodyPr>
          <a:lstStyle/>
          <a:p>
            <a:pPr marL="285750" indent="-285750" algn="just">
              <a:buFont typeface="Arial" pitchFamily="34" charset="0"/>
              <a:buChar char="•"/>
            </a:pPr>
            <a:r>
              <a:rPr lang="en-US" dirty="0" smtClean="0"/>
              <a:t>An </a:t>
            </a:r>
            <a:r>
              <a:rPr lang="en-US" dirty="0"/>
              <a:t>Internet cloud is envisioned as a public cluster of servers provisioned on demand to perform collective web services or distributed applications using data-center resources. </a:t>
            </a:r>
          </a:p>
        </p:txBody>
      </p:sp>
      <p:sp>
        <p:nvSpPr>
          <p:cNvPr id="5" name="Rectangle 4"/>
          <p:cNvSpPr/>
          <p:nvPr/>
        </p:nvSpPr>
        <p:spPr>
          <a:xfrm>
            <a:off x="304800" y="2269132"/>
            <a:ext cx="8534400" cy="1200329"/>
          </a:xfrm>
          <a:prstGeom prst="rect">
            <a:avLst/>
          </a:prstGeom>
        </p:spPr>
        <p:txBody>
          <a:bodyPr wrap="square">
            <a:spAutoFit/>
          </a:bodyPr>
          <a:lstStyle/>
          <a:p>
            <a:pPr marL="285750" indent="-285750">
              <a:buFont typeface="Arial" pitchFamily="34" charset="0"/>
              <a:buChar char="•"/>
            </a:pPr>
            <a:r>
              <a:rPr lang="en-US" dirty="0"/>
              <a:t>The cloud platform is </a:t>
            </a:r>
            <a:r>
              <a:rPr lang="en-US" dirty="0" smtClean="0"/>
              <a:t>formed dynamically </a:t>
            </a:r>
            <a:r>
              <a:rPr lang="en-US" dirty="0"/>
              <a:t>by provisioning or </a:t>
            </a:r>
            <a:r>
              <a:rPr lang="en-US" dirty="0" smtClean="0"/>
              <a:t>de-provisioning </a:t>
            </a:r>
            <a:r>
              <a:rPr lang="en-US" dirty="0"/>
              <a:t>servers, software, and database resources. </a:t>
            </a:r>
            <a:r>
              <a:rPr lang="en-US" dirty="0" smtClean="0"/>
              <a:t> Servers </a:t>
            </a:r>
            <a:r>
              <a:rPr lang="en-US" dirty="0" smtClean="0"/>
              <a:t>in the </a:t>
            </a:r>
            <a:r>
              <a:rPr lang="en-US" dirty="0"/>
              <a:t>cloud can be physical machines or VMs. User interfaces are applied to request services. </a:t>
            </a:r>
            <a:endParaRPr lang="en-US" dirty="0" smtClean="0"/>
          </a:p>
          <a:p>
            <a:pPr marL="285750" indent="-285750">
              <a:buFont typeface="Arial" pitchFamily="34" charset="0"/>
              <a:buChar char="•"/>
            </a:pPr>
            <a:r>
              <a:rPr lang="en-US" dirty="0" smtClean="0"/>
              <a:t>The provisioning </a:t>
            </a:r>
            <a:r>
              <a:rPr lang="en-US" dirty="0"/>
              <a:t>tool carves out the cloud system to deliver the requested service</a:t>
            </a:r>
          </a:p>
        </p:txBody>
      </p:sp>
      <p:sp>
        <p:nvSpPr>
          <p:cNvPr id="6" name="Rectangle 5"/>
          <p:cNvSpPr/>
          <p:nvPr/>
        </p:nvSpPr>
        <p:spPr>
          <a:xfrm>
            <a:off x="304800" y="3581400"/>
            <a:ext cx="8534400" cy="3139321"/>
          </a:xfrm>
          <a:prstGeom prst="rect">
            <a:avLst/>
          </a:prstGeom>
        </p:spPr>
        <p:txBody>
          <a:bodyPr wrap="square">
            <a:spAutoFit/>
          </a:bodyPr>
          <a:lstStyle/>
          <a:p>
            <a:pPr marL="285750" indent="-285750" algn="just">
              <a:buFont typeface="Arial" pitchFamily="34" charset="0"/>
              <a:buChar char="•"/>
            </a:pPr>
            <a:r>
              <a:rPr lang="en-US" dirty="0"/>
              <a:t>In addition to building the server cluster, the cloud platform demands distributed storage </a:t>
            </a:r>
            <a:r>
              <a:rPr lang="en-US" dirty="0" smtClean="0"/>
              <a:t>and accompanying </a:t>
            </a:r>
            <a:r>
              <a:rPr lang="en-US" dirty="0"/>
              <a:t>services. </a:t>
            </a:r>
            <a:endParaRPr lang="en-US" dirty="0" smtClean="0"/>
          </a:p>
          <a:p>
            <a:pPr algn="just"/>
            <a:endParaRPr lang="en-US" dirty="0" smtClean="0"/>
          </a:p>
          <a:p>
            <a:pPr marL="285750" indent="-285750" algn="just">
              <a:buFont typeface="Arial" pitchFamily="34" charset="0"/>
              <a:buChar char="•"/>
            </a:pPr>
            <a:r>
              <a:rPr lang="en-US" dirty="0" smtClean="0"/>
              <a:t>The </a:t>
            </a:r>
            <a:r>
              <a:rPr lang="en-US" dirty="0"/>
              <a:t>cloud computing resources are built into the data centers, which </a:t>
            </a:r>
            <a:r>
              <a:rPr lang="en-US" dirty="0" smtClean="0"/>
              <a:t>are typically </a:t>
            </a:r>
            <a:r>
              <a:rPr lang="en-US" dirty="0"/>
              <a:t>owned and operated by a third-party provider. </a:t>
            </a:r>
            <a:endParaRPr lang="en-US" dirty="0" smtClean="0"/>
          </a:p>
          <a:p>
            <a:pPr algn="just"/>
            <a:endParaRPr lang="en-US" dirty="0"/>
          </a:p>
          <a:p>
            <a:pPr marL="285750" indent="-285750" algn="just">
              <a:buFont typeface="Arial" pitchFamily="34" charset="0"/>
              <a:buChar char="•"/>
            </a:pPr>
            <a:r>
              <a:rPr lang="en-US" dirty="0" smtClean="0"/>
              <a:t>Consumers </a:t>
            </a:r>
            <a:r>
              <a:rPr lang="en-US" dirty="0"/>
              <a:t>do not need to know the </a:t>
            </a:r>
            <a:r>
              <a:rPr lang="en-US" dirty="0" smtClean="0"/>
              <a:t>underlying technologies</a:t>
            </a:r>
            <a:r>
              <a:rPr lang="en-US" dirty="0"/>
              <a:t>. In a cloud, software becomes a service. </a:t>
            </a:r>
            <a:endParaRPr lang="en-US" dirty="0" smtClean="0"/>
          </a:p>
          <a:p>
            <a:pPr algn="just"/>
            <a:endParaRPr lang="en-US" dirty="0"/>
          </a:p>
          <a:p>
            <a:pPr marL="285750" indent="-285750" algn="just">
              <a:buFont typeface="Arial" pitchFamily="34" charset="0"/>
              <a:buChar char="•"/>
            </a:pPr>
            <a:r>
              <a:rPr lang="en-US" dirty="0" smtClean="0"/>
              <a:t>The </a:t>
            </a:r>
            <a:r>
              <a:rPr lang="en-US" dirty="0"/>
              <a:t>cloud demands a high degree </a:t>
            </a:r>
            <a:r>
              <a:rPr lang="en-US" dirty="0" smtClean="0"/>
              <a:t>of trust </a:t>
            </a:r>
            <a:r>
              <a:rPr lang="en-US" dirty="0"/>
              <a:t>of massive amounts of data retrieved from large data centers. </a:t>
            </a:r>
          </a:p>
        </p:txBody>
      </p:sp>
    </p:spTree>
    <p:extLst>
      <p:ext uri="{BB962C8B-B14F-4D97-AF65-F5344CB8AC3E}">
        <p14:creationId xmlns:p14="http://schemas.microsoft.com/office/powerpoint/2010/main" val="309315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1200329"/>
          </a:xfrm>
          <a:prstGeom prst="rect">
            <a:avLst/>
          </a:prstGeom>
        </p:spPr>
        <p:txBody>
          <a:bodyPr wrap="square">
            <a:spAutoFit/>
          </a:bodyPr>
          <a:lstStyle/>
          <a:p>
            <a:pPr marL="285750" indent="-285750" algn="just">
              <a:buFont typeface="Arial" pitchFamily="34" charset="0"/>
              <a:buChar char="•"/>
            </a:pPr>
            <a:r>
              <a:rPr lang="en-US" dirty="0"/>
              <a:t>We need to build a </a:t>
            </a:r>
            <a:r>
              <a:rPr lang="en-US" dirty="0" smtClean="0"/>
              <a:t>framework to </a:t>
            </a:r>
            <a:r>
              <a:rPr lang="en-US" dirty="0"/>
              <a:t>process large-scale data stored in the storage system. </a:t>
            </a:r>
            <a:endParaRPr lang="en-US" dirty="0" smtClean="0"/>
          </a:p>
          <a:p>
            <a:pPr marL="285750" indent="-285750" algn="just">
              <a:buFont typeface="Arial" pitchFamily="34" charset="0"/>
              <a:buChar char="•"/>
            </a:pPr>
            <a:r>
              <a:rPr lang="en-US" dirty="0" smtClean="0"/>
              <a:t>This </a:t>
            </a:r>
            <a:r>
              <a:rPr lang="en-US" dirty="0"/>
              <a:t>demands a distributed file system </a:t>
            </a:r>
            <a:r>
              <a:rPr lang="en-US" dirty="0" smtClean="0"/>
              <a:t>over the </a:t>
            </a:r>
            <a:r>
              <a:rPr lang="en-US" dirty="0"/>
              <a:t>database system. </a:t>
            </a:r>
            <a:endParaRPr lang="en-US" dirty="0" smtClean="0"/>
          </a:p>
          <a:p>
            <a:pPr marL="285750" indent="-285750" algn="just">
              <a:buFont typeface="Arial" pitchFamily="34" charset="0"/>
              <a:buChar char="•"/>
            </a:pPr>
            <a:r>
              <a:rPr lang="en-US" dirty="0" smtClean="0"/>
              <a:t>Other </a:t>
            </a:r>
            <a:r>
              <a:rPr lang="en-US" dirty="0"/>
              <a:t>cloud resources are added into a cloud platform, including storage </a:t>
            </a:r>
            <a:r>
              <a:rPr lang="en-US" dirty="0" smtClean="0"/>
              <a:t>area networks </a:t>
            </a:r>
            <a:r>
              <a:rPr lang="en-US" dirty="0"/>
              <a:t>(SANs), database systems, firewalls, and security devices.</a:t>
            </a:r>
          </a:p>
        </p:txBody>
      </p:sp>
      <p:sp>
        <p:nvSpPr>
          <p:cNvPr id="3" name="Rectangle 2"/>
          <p:cNvSpPr/>
          <p:nvPr/>
        </p:nvSpPr>
        <p:spPr>
          <a:xfrm>
            <a:off x="228600" y="1461586"/>
            <a:ext cx="8763000" cy="1200329"/>
          </a:xfrm>
          <a:prstGeom prst="rect">
            <a:avLst/>
          </a:prstGeom>
        </p:spPr>
        <p:txBody>
          <a:bodyPr wrap="square">
            <a:spAutoFit/>
          </a:bodyPr>
          <a:lstStyle/>
          <a:p>
            <a:pPr marL="285750" indent="-285750">
              <a:buFont typeface="Arial" pitchFamily="34" charset="0"/>
              <a:buChar char="•"/>
            </a:pPr>
            <a:r>
              <a:rPr lang="en-US" dirty="0"/>
              <a:t>Web service providers </a:t>
            </a:r>
            <a:r>
              <a:rPr lang="en-US" dirty="0" smtClean="0"/>
              <a:t>offer </a:t>
            </a:r>
            <a:r>
              <a:rPr lang="en-US" dirty="0"/>
              <a:t>special APIs that enable developers to exploit Internet clouds. </a:t>
            </a:r>
            <a:endParaRPr lang="en-US" dirty="0" smtClean="0"/>
          </a:p>
          <a:p>
            <a:pPr marL="285750" indent="-285750">
              <a:buFont typeface="Arial" pitchFamily="34" charset="0"/>
              <a:buChar char="•"/>
            </a:pPr>
            <a:r>
              <a:rPr lang="en-US" dirty="0" smtClean="0"/>
              <a:t>Monitoring </a:t>
            </a:r>
            <a:r>
              <a:rPr lang="en-US" dirty="0"/>
              <a:t>and metering units </a:t>
            </a:r>
            <a:r>
              <a:rPr lang="en-US" dirty="0" smtClean="0"/>
              <a:t>are used </a:t>
            </a:r>
            <a:r>
              <a:rPr lang="en-US" dirty="0"/>
              <a:t>to track the usage and performance of provisioned resources.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661916"/>
            <a:ext cx="8343900" cy="3977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8953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091" y="228600"/>
            <a:ext cx="8610600" cy="923330"/>
          </a:xfrm>
          <a:prstGeom prst="rect">
            <a:avLst/>
          </a:prstGeom>
        </p:spPr>
        <p:txBody>
          <a:bodyPr wrap="square">
            <a:spAutoFit/>
          </a:bodyPr>
          <a:lstStyle/>
          <a:p>
            <a:pPr marL="285750" indent="-285750" algn="just">
              <a:buFont typeface="Arial" pitchFamily="34" charset="0"/>
              <a:buChar char="•"/>
            </a:pPr>
            <a:r>
              <a:rPr lang="en-US" dirty="0"/>
              <a:t>The software infrastructure of a cloud platform must handle all resource management and do most </a:t>
            </a:r>
            <a:r>
              <a:rPr lang="en-US" dirty="0" smtClean="0"/>
              <a:t>of the </a:t>
            </a:r>
            <a:r>
              <a:rPr lang="en-US" dirty="0"/>
              <a:t>maintenance automatically. </a:t>
            </a:r>
            <a:r>
              <a:rPr lang="en-US" dirty="0" smtClean="0"/>
              <a:t> Software </a:t>
            </a:r>
            <a:r>
              <a:rPr lang="en-US" dirty="0"/>
              <a:t>must detect the status of each node server joining and leaving</a:t>
            </a:r>
            <a:r>
              <a:rPr lang="en-US" dirty="0" smtClean="0"/>
              <a:t>, and </a:t>
            </a:r>
            <a:r>
              <a:rPr lang="en-US" dirty="0"/>
              <a:t>perform relevant tasks accordingly.</a:t>
            </a:r>
          </a:p>
        </p:txBody>
      </p:sp>
      <p:sp>
        <p:nvSpPr>
          <p:cNvPr id="3" name="Rectangle 2"/>
          <p:cNvSpPr/>
          <p:nvPr/>
        </p:nvSpPr>
        <p:spPr>
          <a:xfrm>
            <a:off x="277091" y="1193494"/>
            <a:ext cx="8686800" cy="2585323"/>
          </a:xfrm>
          <a:prstGeom prst="rect">
            <a:avLst/>
          </a:prstGeom>
        </p:spPr>
        <p:txBody>
          <a:bodyPr wrap="square">
            <a:spAutoFit/>
          </a:bodyPr>
          <a:lstStyle/>
          <a:p>
            <a:pPr marL="285750" indent="-285750">
              <a:buFont typeface="Arial" pitchFamily="34" charset="0"/>
              <a:buChar char="•"/>
            </a:pPr>
            <a:r>
              <a:rPr lang="en-US" dirty="0"/>
              <a:t>Cloud computing providers, such as Google and Microsoft</a:t>
            </a:r>
            <a:r>
              <a:rPr lang="en-US" dirty="0" smtClean="0"/>
              <a:t>, have </a:t>
            </a:r>
            <a:r>
              <a:rPr lang="en-US" dirty="0"/>
              <a:t>built a large number of data centers all over the world. </a:t>
            </a:r>
            <a:endParaRPr lang="en-US" dirty="0" smtClean="0"/>
          </a:p>
          <a:p>
            <a:pPr marL="285750" indent="-285750">
              <a:buFont typeface="Arial" pitchFamily="34" charset="0"/>
              <a:buChar char="•"/>
            </a:pPr>
            <a:endParaRPr lang="en-US" dirty="0" smtClean="0"/>
          </a:p>
          <a:p>
            <a:pPr marL="285750" indent="-285750">
              <a:buFont typeface="Arial" pitchFamily="34" charset="0"/>
              <a:buChar char="•"/>
            </a:pPr>
            <a:r>
              <a:rPr lang="en-US" dirty="0" smtClean="0"/>
              <a:t>Each </a:t>
            </a:r>
            <a:r>
              <a:rPr lang="en-US" dirty="0"/>
              <a:t>data center may have thousands </a:t>
            </a:r>
            <a:r>
              <a:rPr lang="en-US" dirty="0" smtClean="0"/>
              <a:t>of servers</a:t>
            </a:r>
            <a:r>
              <a:rPr lang="en-US" dirty="0"/>
              <a:t>. The location of the data center is chosen to reduce power and cooling costs. </a:t>
            </a:r>
            <a:endParaRPr lang="en-US" dirty="0" smtClean="0"/>
          </a:p>
          <a:p>
            <a:pPr marL="285750" indent="-285750">
              <a:buFont typeface="Arial" pitchFamily="34" charset="0"/>
              <a:buChar char="•"/>
            </a:pPr>
            <a:endParaRPr lang="en-US" dirty="0" smtClean="0"/>
          </a:p>
          <a:p>
            <a:pPr marL="285750" indent="-285750">
              <a:buFont typeface="Arial" pitchFamily="34" charset="0"/>
              <a:buChar char="•"/>
            </a:pPr>
            <a:r>
              <a:rPr lang="en-US" dirty="0" smtClean="0"/>
              <a:t>Thus</a:t>
            </a:r>
            <a:r>
              <a:rPr lang="en-US" dirty="0"/>
              <a:t>, the data </a:t>
            </a:r>
            <a:r>
              <a:rPr lang="en-US" dirty="0" smtClean="0"/>
              <a:t>centers are </a:t>
            </a:r>
            <a:r>
              <a:rPr lang="en-US" dirty="0"/>
              <a:t>often built around hydroelectric power. The cloud physical platform builder is more </a:t>
            </a:r>
            <a:r>
              <a:rPr lang="en-US" dirty="0" smtClean="0"/>
              <a:t>concerned about </a:t>
            </a:r>
            <a:r>
              <a:rPr lang="en-US" dirty="0"/>
              <a:t>the performance/price ratio and reliability issues than shear speed performance.</a:t>
            </a:r>
          </a:p>
        </p:txBody>
      </p:sp>
      <p:sp>
        <p:nvSpPr>
          <p:cNvPr id="4" name="Rectangle 3"/>
          <p:cNvSpPr/>
          <p:nvPr/>
        </p:nvSpPr>
        <p:spPr>
          <a:xfrm>
            <a:off x="238991" y="3962400"/>
            <a:ext cx="8648700" cy="2585323"/>
          </a:xfrm>
          <a:prstGeom prst="rect">
            <a:avLst/>
          </a:prstGeom>
        </p:spPr>
        <p:txBody>
          <a:bodyPr wrap="square">
            <a:spAutoFit/>
          </a:bodyPr>
          <a:lstStyle/>
          <a:p>
            <a:pPr marL="285750" indent="-285750" algn="just">
              <a:buFont typeface="Arial" pitchFamily="34" charset="0"/>
              <a:buChar char="•"/>
            </a:pPr>
            <a:r>
              <a:rPr lang="en-US" dirty="0"/>
              <a:t>In general, private clouds are easier to manage, and public clouds are easier to access. </a:t>
            </a:r>
            <a:endParaRPr lang="en-US" dirty="0" smtClean="0"/>
          </a:p>
          <a:p>
            <a:pPr marL="285750" indent="-285750" algn="just">
              <a:buFont typeface="Arial" pitchFamily="34" charset="0"/>
              <a:buChar char="•"/>
            </a:pPr>
            <a:endParaRPr lang="en-US" dirty="0" smtClean="0"/>
          </a:p>
          <a:p>
            <a:pPr marL="285750" indent="-285750" algn="just">
              <a:buFont typeface="Arial" pitchFamily="34" charset="0"/>
              <a:buChar char="•"/>
            </a:pPr>
            <a:r>
              <a:rPr lang="en-US" dirty="0" smtClean="0"/>
              <a:t>The trends </a:t>
            </a:r>
            <a:r>
              <a:rPr lang="en-US" dirty="0"/>
              <a:t>in cloud development are that more and more clouds will be hybrid. This is because </a:t>
            </a:r>
            <a:r>
              <a:rPr lang="en-US" dirty="0" smtClean="0"/>
              <a:t>many cloud </a:t>
            </a:r>
            <a:r>
              <a:rPr lang="en-US" dirty="0"/>
              <a:t>applications must go beyond the boundary of an intranet. </a:t>
            </a:r>
            <a:endParaRPr lang="en-US" dirty="0" smtClean="0"/>
          </a:p>
          <a:p>
            <a:pPr marL="285750" indent="-285750" algn="just">
              <a:buFont typeface="Arial" pitchFamily="34" charset="0"/>
              <a:buChar char="•"/>
            </a:pPr>
            <a:endParaRPr lang="en-US" dirty="0" smtClean="0"/>
          </a:p>
          <a:p>
            <a:pPr marL="285750" indent="-285750" algn="just">
              <a:buFont typeface="Arial" pitchFamily="34" charset="0"/>
              <a:buChar char="•"/>
            </a:pPr>
            <a:r>
              <a:rPr lang="en-US" dirty="0" smtClean="0"/>
              <a:t>One </a:t>
            </a:r>
            <a:r>
              <a:rPr lang="en-US" dirty="0"/>
              <a:t>must learn how to create a </a:t>
            </a:r>
            <a:r>
              <a:rPr lang="en-US" dirty="0" smtClean="0"/>
              <a:t>private cloud </a:t>
            </a:r>
            <a:r>
              <a:rPr lang="en-US" dirty="0"/>
              <a:t>and how to interact with public clouds in the open Internet. </a:t>
            </a:r>
            <a:endParaRPr lang="en-US" dirty="0" smtClean="0"/>
          </a:p>
          <a:p>
            <a:pPr marL="285750" indent="-285750" algn="just">
              <a:buFont typeface="Arial" pitchFamily="34" charset="0"/>
              <a:buChar char="•"/>
            </a:pPr>
            <a:endParaRPr lang="en-US" dirty="0" smtClean="0"/>
          </a:p>
          <a:p>
            <a:pPr marL="285750" indent="-285750" algn="just">
              <a:buFont typeface="Arial" pitchFamily="34" charset="0"/>
              <a:buChar char="•"/>
            </a:pPr>
            <a:r>
              <a:rPr lang="en-US" dirty="0" smtClean="0"/>
              <a:t>Security </a:t>
            </a:r>
            <a:r>
              <a:rPr lang="en-US" dirty="0"/>
              <a:t>becomes a </a:t>
            </a:r>
            <a:r>
              <a:rPr lang="en-US" dirty="0" smtClean="0"/>
              <a:t>critical issue </a:t>
            </a:r>
            <a:r>
              <a:rPr lang="en-US" dirty="0"/>
              <a:t>in safeguarding the operation of all cloud types</a:t>
            </a:r>
          </a:p>
        </p:txBody>
      </p:sp>
    </p:spTree>
    <p:extLst>
      <p:ext uri="{BB962C8B-B14F-4D97-AF65-F5344CB8AC3E}">
        <p14:creationId xmlns:p14="http://schemas.microsoft.com/office/powerpoint/2010/main" val="217372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4161524" cy="369332"/>
          </a:xfrm>
          <a:prstGeom prst="rect">
            <a:avLst/>
          </a:prstGeom>
        </p:spPr>
        <p:txBody>
          <a:bodyPr wrap="none">
            <a:spAutoFit/>
          </a:bodyPr>
          <a:lstStyle/>
          <a:p>
            <a:r>
              <a:rPr lang="en-US" b="1" dirty="0">
                <a:solidFill>
                  <a:srgbClr val="0070C0"/>
                </a:solidFill>
              </a:rPr>
              <a:t>Layered Cloud Architectural Development</a:t>
            </a:r>
            <a:endParaRPr lang="en-US" b="1" dirty="0">
              <a:solidFill>
                <a:srgbClr val="0070C0"/>
              </a:solidFill>
            </a:endParaRPr>
          </a:p>
        </p:txBody>
      </p:sp>
      <p:sp>
        <p:nvSpPr>
          <p:cNvPr id="3" name="Rectangle 2"/>
          <p:cNvSpPr/>
          <p:nvPr/>
        </p:nvSpPr>
        <p:spPr>
          <a:xfrm>
            <a:off x="228600" y="528659"/>
            <a:ext cx="8686800" cy="646331"/>
          </a:xfrm>
          <a:prstGeom prst="rect">
            <a:avLst/>
          </a:prstGeom>
        </p:spPr>
        <p:txBody>
          <a:bodyPr wrap="square">
            <a:spAutoFit/>
          </a:bodyPr>
          <a:lstStyle/>
          <a:p>
            <a:r>
              <a:rPr lang="en-US" dirty="0"/>
              <a:t>The architecture of a cloud is developed at three layers: infrastructure, platform, and application, </a:t>
            </a:r>
            <a:r>
              <a:rPr lang="en-US" dirty="0" smtClean="0"/>
              <a:t>as demonstrated </a:t>
            </a:r>
            <a:r>
              <a:rPr lang="en-US" dirty="0"/>
              <a:t>in Figure </a:t>
            </a:r>
            <a:r>
              <a:rPr lang="en-US" dirty="0" smtClean="0"/>
              <a:t>.</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484" y="851824"/>
            <a:ext cx="7048500"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59328" y="4535269"/>
            <a:ext cx="8984672" cy="646331"/>
          </a:xfrm>
          <a:prstGeom prst="rect">
            <a:avLst/>
          </a:prstGeom>
        </p:spPr>
        <p:txBody>
          <a:bodyPr wrap="square">
            <a:spAutoFit/>
          </a:bodyPr>
          <a:lstStyle/>
          <a:p>
            <a:pPr marL="285750" indent="-285750" algn="just">
              <a:buFont typeface="Arial" pitchFamily="34" charset="0"/>
              <a:buChar char="•"/>
            </a:pPr>
            <a:r>
              <a:rPr lang="en-US" dirty="0"/>
              <a:t>These three development layers are implemented with </a:t>
            </a:r>
            <a:r>
              <a:rPr lang="en-US" dirty="0" smtClean="0"/>
              <a:t>virtualization and  standardization </a:t>
            </a:r>
            <a:r>
              <a:rPr lang="en-US" dirty="0"/>
              <a:t>of hardware and software resources provisioned in the cloud. </a:t>
            </a:r>
          </a:p>
        </p:txBody>
      </p:sp>
      <p:sp>
        <p:nvSpPr>
          <p:cNvPr id="5" name="Rectangle 4"/>
          <p:cNvSpPr/>
          <p:nvPr/>
        </p:nvSpPr>
        <p:spPr>
          <a:xfrm>
            <a:off x="159328" y="5333999"/>
            <a:ext cx="8652164" cy="646331"/>
          </a:xfrm>
          <a:prstGeom prst="rect">
            <a:avLst/>
          </a:prstGeom>
        </p:spPr>
        <p:txBody>
          <a:bodyPr wrap="square">
            <a:spAutoFit/>
          </a:bodyPr>
          <a:lstStyle/>
          <a:p>
            <a:pPr marL="285750" indent="-285750">
              <a:buFont typeface="Arial" pitchFamily="34" charset="0"/>
              <a:buChar char="•"/>
            </a:pPr>
            <a:r>
              <a:rPr lang="en-US" dirty="0"/>
              <a:t>The services </a:t>
            </a:r>
            <a:r>
              <a:rPr lang="en-US" dirty="0" smtClean="0"/>
              <a:t>to public</a:t>
            </a:r>
            <a:r>
              <a:rPr lang="en-US" dirty="0"/>
              <a:t>, private, and hybrid clouds are conveyed to users through networking support over the </a:t>
            </a:r>
            <a:r>
              <a:rPr lang="en-US" dirty="0" smtClean="0"/>
              <a:t>Internet and </a:t>
            </a:r>
            <a:r>
              <a:rPr lang="en-US" dirty="0"/>
              <a:t>intranets </a:t>
            </a:r>
            <a:r>
              <a:rPr lang="en-US" dirty="0" smtClean="0"/>
              <a:t>involved.</a:t>
            </a:r>
            <a:endParaRPr lang="en-US" dirty="0"/>
          </a:p>
        </p:txBody>
      </p:sp>
    </p:spTree>
    <p:extLst>
      <p:ext uri="{BB962C8B-B14F-4D97-AF65-F5344CB8AC3E}">
        <p14:creationId xmlns:p14="http://schemas.microsoft.com/office/powerpoint/2010/main" val="3148801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1688</Words>
  <Application>Microsoft Office PowerPoint</Application>
  <PresentationFormat>On-screen Show (4:3)</PresentationFormat>
  <Paragraphs>97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INTELSYS</dc:creator>
  <cp:lastModifiedBy>INTELSYS</cp:lastModifiedBy>
  <cp:revision>16</cp:revision>
  <dcterms:created xsi:type="dcterms:W3CDTF">2020-09-28T13:05:29Z</dcterms:created>
  <dcterms:modified xsi:type="dcterms:W3CDTF">2020-09-30T14:55:31Z</dcterms:modified>
</cp:coreProperties>
</file>